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</p:sldMasterIdLst>
  <p:notesMasterIdLst>
    <p:notesMasterId r:id="rId35"/>
  </p:notesMasterIdLst>
  <p:sldIdLst>
    <p:sldId id="286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0E7D7-9EF3-4D4B-8569-992D43E07B53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B51E1-37DE-4354-8004-E29EEA6B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5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00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00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0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2ACB-A920-4AE3-A4E4-0E7905AA52A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8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6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64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January 19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9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OLSON</a:t>
            </a:r>
            <a:r>
              <a:rPr lang="en-US" sz="1800" smtClean="0">
                <a:solidFill>
                  <a:srgbClr val="99CCFF"/>
                </a:solidFill>
              </a:rPr>
              <a:t>&amp;</a:t>
            </a:r>
            <a:r>
              <a:rPr lang="en-US" smtClean="0"/>
              <a:t>OLSON </a:t>
            </a:r>
            <a:r>
              <a:rPr lang="en-US" baseline="30000" smtClean="0"/>
              <a:t>LLP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OLSON</a:t>
            </a:r>
            <a:r>
              <a:rPr lang="en-US" sz="1800" smtClean="0">
                <a:solidFill>
                  <a:srgbClr val="99CCFF"/>
                </a:solidFill>
              </a:rPr>
              <a:t>&amp;</a:t>
            </a:r>
            <a:r>
              <a:rPr lang="en-US" smtClean="0"/>
              <a:t>OLSON </a:t>
            </a:r>
            <a:r>
              <a:rPr lang="en-US" baseline="30000" smtClean="0"/>
              <a:t>LLP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OLSON</a:t>
            </a:r>
            <a:r>
              <a:rPr lang="en-US" sz="1800" smtClean="0">
                <a:solidFill>
                  <a:srgbClr val="99CCFF"/>
                </a:solidFill>
              </a:rPr>
              <a:t>&amp;</a:t>
            </a:r>
            <a:r>
              <a:rPr lang="en-US" smtClean="0"/>
              <a:t>OLSON </a:t>
            </a:r>
            <a:r>
              <a:rPr lang="en-US" baseline="30000" smtClean="0"/>
              <a:t>LLP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9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OLSON</a:t>
            </a:r>
            <a:r>
              <a:rPr lang="en-US" sz="1800" smtClean="0">
                <a:solidFill>
                  <a:srgbClr val="99CCFF"/>
                </a:solidFill>
              </a:rPr>
              <a:t>&amp;</a:t>
            </a:r>
            <a:r>
              <a:rPr lang="en-US" smtClean="0"/>
              <a:t>OLSON </a:t>
            </a:r>
            <a:r>
              <a:rPr lang="en-US" baseline="30000" smtClean="0"/>
              <a:t>LLP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OLSON</a:t>
            </a:r>
            <a:r>
              <a:rPr lang="en-US" sz="1800" smtClean="0">
                <a:solidFill>
                  <a:srgbClr val="99CCFF"/>
                </a:solidFill>
              </a:rPr>
              <a:t>&amp;</a:t>
            </a:r>
            <a:r>
              <a:rPr lang="en-US" smtClean="0"/>
              <a:t>OLSON </a:t>
            </a:r>
            <a:r>
              <a:rPr lang="en-US" baseline="30000" smtClean="0"/>
              <a:t>LLP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OLSON</a:t>
            </a:r>
            <a:r>
              <a:rPr lang="en-US" sz="1800" smtClean="0">
                <a:solidFill>
                  <a:srgbClr val="99CCFF"/>
                </a:solidFill>
              </a:rPr>
              <a:t>&amp;</a:t>
            </a:r>
            <a:r>
              <a:rPr lang="en-US" smtClean="0"/>
              <a:t>OLSON </a:t>
            </a:r>
            <a:r>
              <a:rPr lang="en-US" baseline="30000" smtClean="0"/>
              <a:t>LLP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6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9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06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January 19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7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26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357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33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82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89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7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6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1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2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7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3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8E539-9A3C-4F60-8B59-D5D7ABF1407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EEA13-118D-4924-91EA-17747F1B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6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ahoma" charset="0"/>
              </a:rPr>
              <a:t>January 19 2017</a:t>
            </a:r>
            <a:endParaRPr lang="en-US" dirty="0">
              <a:latin typeface="Tahom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Tahom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8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January 19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Annual Local Government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678C-0A2B-4ADF-AAAF-A7A60D1386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7" Type="http://schemas.openxmlformats.org/officeDocument/2006/relationships/image" Target="../media/image3.png"/><Relationship Id="rId2" Type="http://schemas.microsoft.com/office/2007/relationships/media" Target="../media/media1.avi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5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7.xml"/><Relationship Id="rId6" Type="http://schemas.microsoft.com/office/2007/relationships/hdphoto" Target="../media/hdphoto1.wdp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1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sonllp.org/pdf/apertile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mekeepsslippin-coreypertile_Segment_0_xvid_001_xvid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0"/>
            <a:ext cx="8432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3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3600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480980" cy="4446508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036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lvl="1" indent="0" eaLnBrk="1" hangingPunct="1">
              <a:buNone/>
              <a:defRPr/>
            </a:pPr>
            <a:endParaRPr lang="en-US" sz="2400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858000" cy="4572000"/>
          </a:xfrm>
          <a:prstGeom prst="rect">
            <a:avLst/>
          </a:prstGeom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472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391400" cy="4500835"/>
          </a:xfrm>
          <a:prstGeom prst="rect">
            <a:avLst/>
          </a:prstGeom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031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lvl="1" indent="0" eaLnBrk="1" hangingPunct="1">
              <a:buNone/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8" y="1600200"/>
            <a:ext cx="7728002" cy="4438613"/>
          </a:xfrm>
          <a:prstGeom prst="rect">
            <a:avLst/>
          </a:prstGeom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965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934200" cy="4513211"/>
          </a:xfrm>
          <a:prstGeom prst="rect">
            <a:avLst/>
          </a:prstGeom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886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3600" dirty="0" smtClean="0"/>
          </a:p>
          <a:p>
            <a:pPr marL="0" indent="0" algn="ctr" eaLnBrk="1" hangingPunct="1">
              <a:buNone/>
              <a:defRPr/>
            </a:pPr>
            <a:r>
              <a:rPr lang="en-US" sz="8000" dirty="0" smtClean="0"/>
              <a:t>Facility Agreements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2477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45842"/>
            <a:ext cx="8579284" cy="3845358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91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3600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7959370" cy="4495800"/>
          </a:xfrm>
          <a:prstGeom prst="rect">
            <a:avLst/>
          </a:prstGeom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016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endParaRPr lang="en-US" sz="2400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3932237" cy="435292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ctr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27313"/>
            <a:ext cx="2859087" cy="160337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ctr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519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endParaRPr lang="en-US" sz="2400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7772400" cy="4485276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636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MANAGEMENT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sz="36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4000" dirty="0" smtClean="0"/>
              <a:t>Art Pertile</a:t>
            </a:r>
            <a:r>
              <a:rPr lang="en-US" sz="4000" dirty="0"/>
              <a:t>, </a:t>
            </a:r>
            <a:r>
              <a:rPr lang="en-US" sz="4000" dirty="0" smtClean="0"/>
              <a:t>III</a:t>
            </a:r>
            <a:endParaRPr lang="en-US" sz="4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/>
              <a:t>                                                                             PARTNER</a:t>
            </a:r>
          </a:p>
          <a:p>
            <a:pPr eaLnBrk="1" hangingPunct="1">
              <a:defRPr/>
            </a:pP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926165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629400" cy="4420981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6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4232418" cy="3548643"/>
          </a:xfrm>
          <a:prstGeom prst="rect">
            <a:avLst/>
          </a:prstGeom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909618" cy="3548644"/>
          </a:xfrm>
          <a:prstGeom prst="rect">
            <a:avLst/>
          </a:prstGeom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995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" y="1750695"/>
            <a:ext cx="5692140" cy="426910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923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Disaster Management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81213"/>
            <a:ext cx="3810000" cy="269557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66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809750"/>
            <a:ext cx="4286250" cy="428625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0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 algn="ctr">
              <a:buNone/>
            </a:pPr>
            <a:r>
              <a:rPr lang="en-US" sz="8800" dirty="0" smtClean="0"/>
              <a:t>ORDINANCES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9914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/>
              <a:t>ANNEX “U”</a:t>
            </a:r>
          </a:p>
          <a:p>
            <a:pPr lvl="1"/>
            <a:r>
              <a:rPr lang="en-US" sz="3200" dirty="0" smtClean="0"/>
              <a:t>Declaration;</a:t>
            </a:r>
          </a:p>
          <a:p>
            <a:pPr lvl="1"/>
            <a:r>
              <a:rPr lang="en-US" sz="3200" dirty="0" smtClean="0">
                <a:effectLst/>
              </a:rPr>
              <a:t>Extension;</a:t>
            </a:r>
          </a:p>
          <a:p>
            <a:pPr lvl="1"/>
            <a:r>
              <a:rPr lang="en-US" sz="3200" dirty="0" smtClean="0">
                <a:effectLst/>
              </a:rPr>
              <a:t>Suspend </a:t>
            </a:r>
            <a:r>
              <a:rPr lang="en-US" sz="3200" dirty="0">
                <a:effectLst/>
              </a:rPr>
              <a:t>and modify existing </a:t>
            </a:r>
            <a:r>
              <a:rPr lang="en-US" sz="3200" dirty="0" smtClean="0">
                <a:effectLst/>
              </a:rPr>
              <a:t>ordinances;</a:t>
            </a:r>
            <a:endParaRPr lang="en-US" sz="3200" dirty="0">
              <a:effectLst/>
            </a:endParaRPr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9605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ANNEX “U”</a:t>
            </a:r>
          </a:p>
          <a:p>
            <a:pPr lvl="1"/>
            <a:r>
              <a:rPr lang="en-US" sz="3200" dirty="0"/>
              <a:t>Evacuate persons from the entity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or </a:t>
            </a:r>
            <a:r>
              <a:rPr lang="en-US" sz="3200" dirty="0"/>
              <a:t>parts of the entity;</a:t>
            </a:r>
          </a:p>
          <a:p>
            <a:pPr lvl="1"/>
            <a:r>
              <a:rPr lang="en-US" sz="3200" dirty="0"/>
              <a:t>Establish curfews;</a:t>
            </a:r>
          </a:p>
          <a:p>
            <a:pPr lvl="1"/>
            <a:r>
              <a:rPr lang="en-US" sz="3200" dirty="0"/>
              <a:t>Restrict or deny access to a certain area;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 smtClean="0">
                <a:effectLst/>
              </a:rPr>
              <a:t>ANNEX “U”</a:t>
            </a:r>
          </a:p>
          <a:p>
            <a:pPr lvl="1"/>
            <a:r>
              <a:rPr lang="en-US" sz="3200" dirty="0" smtClean="0">
                <a:effectLst/>
              </a:rPr>
              <a:t>Control </a:t>
            </a:r>
            <a:r>
              <a:rPr lang="en-US" sz="3200" dirty="0">
                <a:effectLst/>
              </a:rPr>
              <a:t>the movement of persons </a:t>
            </a:r>
            <a:r>
              <a:rPr lang="en-US" sz="3200" dirty="0" smtClean="0">
                <a:effectLst/>
              </a:rPr>
              <a:t/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and </a:t>
            </a:r>
            <a:r>
              <a:rPr lang="en-US" sz="3200" dirty="0">
                <a:effectLst/>
              </a:rPr>
              <a:t>occupancy of premises </a:t>
            </a:r>
            <a:r>
              <a:rPr lang="en-US" sz="3200" dirty="0" smtClean="0">
                <a:effectLst/>
              </a:rPr>
              <a:t/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in </a:t>
            </a:r>
            <a:r>
              <a:rPr lang="en-US" sz="3200" dirty="0">
                <a:effectLst/>
              </a:rPr>
              <a:t>a disaster area;</a:t>
            </a:r>
          </a:p>
          <a:p>
            <a:pPr lvl="1"/>
            <a:r>
              <a:rPr lang="en-US" sz="3200" dirty="0">
                <a:effectLst/>
              </a:rPr>
              <a:t>Implement wage, price, and rent controls;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0604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ANNEX “U”</a:t>
            </a:r>
          </a:p>
          <a:p>
            <a:pPr lvl="1"/>
            <a:r>
              <a:rPr lang="en-US" sz="3200" dirty="0" smtClean="0">
                <a:effectLst/>
              </a:rPr>
              <a:t>Establish </a:t>
            </a:r>
            <a:r>
              <a:rPr lang="en-US" sz="3200" dirty="0">
                <a:effectLst/>
              </a:rPr>
              <a:t>rationing for critical supplies;</a:t>
            </a:r>
          </a:p>
          <a:p>
            <a:pPr lvl="1"/>
            <a:r>
              <a:rPr lang="en-US" sz="3200" dirty="0">
                <a:effectLst/>
              </a:rPr>
              <a:t>Limit or restrict use of water </a:t>
            </a:r>
            <a:r>
              <a:rPr lang="en-US" sz="3200" dirty="0" smtClean="0">
                <a:effectLst/>
              </a:rPr>
              <a:t/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or </a:t>
            </a:r>
            <a:r>
              <a:rPr lang="en-US" sz="3200" dirty="0">
                <a:effectLst/>
              </a:rPr>
              <a:t>other utilities;</a:t>
            </a:r>
          </a:p>
          <a:p>
            <a:pPr lvl="1"/>
            <a:r>
              <a:rPr lang="en-US" sz="3200" dirty="0">
                <a:effectLst/>
              </a:rPr>
              <a:t>Restrict the sale or use of gasoline </a:t>
            </a:r>
            <a:r>
              <a:rPr lang="en-US" sz="3200" dirty="0" smtClean="0">
                <a:effectLst/>
              </a:rPr>
              <a:t/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or </a:t>
            </a:r>
            <a:r>
              <a:rPr lang="en-US" sz="3200" dirty="0">
                <a:effectLst/>
              </a:rPr>
              <a:t>other flammable or combustibles;</a:t>
            </a:r>
          </a:p>
          <a:p>
            <a:pPr lvl="1" eaLnBrk="1" hangingPunct="1">
              <a:defRPr/>
            </a:pPr>
            <a:endParaRPr lang="en-US" sz="3200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721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Management 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Disaster Declaration</a:t>
            </a:r>
          </a:p>
          <a:p>
            <a:pPr lvl="1">
              <a:defRPr/>
            </a:pPr>
            <a:r>
              <a:rPr lang="en-US" dirty="0" smtClean="0"/>
              <a:t>Mayor.</a:t>
            </a:r>
          </a:p>
          <a:p>
            <a:pPr lvl="1">
              <a:defRPr/>
            </a:pPr>
            <a:r>
              <a:rPr lang="en-US" dirty="0" smtClean="0"/>
              <a:t>7 days.</a:t>
            </a:r>
          </a:p>
          <a:p>
            <a:pPr lvl="1">
              <a:defRPr/>
            </a:pPr>
            <a:r>
              <a:rPr lang="en-US" dirty="0"/>
              <a:t>Disaster </a:t>
            </a:r>
            <a:r>
              <a:rPr lang="en-US" dirty="0" smtClean="0"/>
              <a:t>Extension – Council Approval.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Quorum not necessary if disaster prevents City from reaching one.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r>
              <a:rPr lang="en-US" dirty="0" smtClean="0"/>
              <a:t> 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 eaLnBrk="1" hangingPunct="1">
              <a:defRPr/>
            </a:pPr>
            <a:endParaRPr lang="en-US" sz="3600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378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/>
              <a:t>ANNEX “U”</a:t>
            </a:r>
          </a:p>
          <a:p>
            <a:pPr lvl="1"/>
            <a:r>
              <a:rPr lang="en-US" sz="3200" dirty="0">
                <a:effectLst/>
              </a:rPr>
              <a:t>Prohibit the sale of explosives; and</a:t>
            </a:r>
          </a:p>
          <a:p>
            <a:pPr lvl="1"/>
            <a:r>
              <a:rPr lang="en-US" sz="3200" dirty="0">
                <a:effectLst/>
              </a:rPr>
              <a:t>Prohibit the sale of alcohol</a:t>
            </a:r>
            <a:r>
              <a:rPr lang="en-US" sz="3200" dirty="0" smtClean="0">
                <a:effectLst/>
              </a:rPr>
              <a:t>.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9260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362200"/>
            <a:ext cx="7772400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MANAGEMENT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/>
              </a:rPr>
              <a:t> </a:t>
            </a:r>
            <a:endParaRPr 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sz="36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4000" dirty="0" smtClean="0"/>
              <a:t>Art Pertile</a:t>
            </a:r>
            <a:r>
              <a:rPr lang="en-US" sz="4000" dirty="0"/>
              <a:t>, III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/>
              <a:t>                                                                                 PARTNER</a:t>
            </a:r>
            <a:endParaRPr lang="en-US" sz="1600" dirty="0"/>
          </a:p>
          <a:p>
            <a:pPr eaLnBrk="1" hangingPunct="1">
              <a:defRPr/>
            </a:pPr>
            <a:endParaRPr lang="en-US" sz="21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5334000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Download Presentation Exhibits </a:t>
            </a:r>
            <a:r>
              <a:rPr lang="en-US" dirty="0"/>
              <a:t>at: </a:t>
            </a:r>
            <a:br>
              <a:rPr lang="en-US" dirty="0"/>
            </a:br>
            <a:r>
              <a:rPr lang="en-US" sz="2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olsonllp.org/pdf/apertile.pdf</a:t>
            </a:r>
            <a:endParaRPr lang="en-US" sz="2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Management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r>
              <a:rPr lang="en-US" sz="3600" dirty="0" smtClean="0"/>
              <a:t>Letter To Governor </a:t>
            </a:r>
            <a:br>
              <a:rPr lang="en-US" sz="3600" dirty="0" smtClean="0"/>
            </a:br>
            <a:r>
              <a:rPr lang="en-US" sz="3600" dirty="0" smtClean="0"/>
              <a:t>Requesting Declaration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5726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r>
              <a:rPr lang="en-US" dirty="0" smtClean="0"/>
              <a:t>Call Texas Emergency Operations Center </a:t>
            </a:r>
            <a:br>
              <a:rPr lang="en-US" dirty="0" smtClean="0"/>
            </a:br>
            <a:r>
              <a:rPr lang="en-US" dirty="0" smtClean="0"/>
              <a:t>if seeking State or Federal assistance and </a:t>
            </a:r>
            <a:br>
              <a:rPr lang="en-US" dirty="0" smtClean="0"/>
            </a:br>
            <a:r>
              <a:rPr lang="en-US" dirty="0" smtClean="0"/>
              <a:t>to find out who is the Disaster District Chairperson (DDC) for your area. </a:t>
            </a:r>
            <a:br>
              <a:rPr lang="en-US" dirty="0" smtClean="0"/>
            </a:br>
            <a:r>
              <a:rPr lang="en-US" dirty="0" smtClean="0"/>
              <a:t>512-424-2208</a:t>
            </a:r>
          </a:p>
          <a:p>
            <a:pPr marL="457200" lvl="1" indent="0" eaLnBrk="1" hangingPunct="1">
              <a:buNone/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1414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Hazard Mitigation Grant Program</a:t>
            </a:r>
          </a:p>
          <a:p>
            <a:pPr lvl="1">
              <a:defRPr/>
            </a:pPr>
            <a:r>
              <a:rPr lang="en-US" sz="2400" dirty="0" smtClean="0"/>
              <a:t>Full Federal Disaster Declared.</a:t>
            </a:r>
          </a:p>
          <a:p>
            <a:pPr lvl="1">
              <a:defRPr/>
            </a:pPr>
            <a:r>
              <a:rPr lang="en-US" sz="2400" dirty="0" smtClean="0"/>
              <a:t>25/75 match grant program.</a:t>
            </a:r>
          </a:p>
          <a:p>
            <a:pPr lvl="1">
              <a:defRPr/>
            </a:pPr>
            <a:r>
              <a:rPr lang="en-US" sz="2400" dirty="0" smtClean="0"/>
              <a:t>Must have an approved Hazard Mitigation Plan.</a:t>
            </a:r>
          </a:p>
          <a:p>
            <a:pPr lvl="1">
              <a:defRPr/>
            </a:pPr>
            <a:r>
              <a:rPr lang="en-US" sz="2400" dirty="0" smtClean="0"/>
              <a:t>Fund projects that reduce or eliminate need to respond.</a:t>
            </a:r>
          </a:p>
          <a:p>
            <a:pPr lvl="2">
              <a:defRPr/>
            </a:pPr>
            <a:r>
              <a:rPr lang="en-US" sz="2000" dirty="0" smtClean="0"/>
              <a:t>Warning systems, generators, community tornado safe rooms, flood prone area home buy out, radios, etc.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0831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CHECK LIST:</a:t>
            </a:r>
          </a:p>
          <a:p>
            <a:pPr lvl="1">
              <a:defRPr/>
            </a:pPr>
            <a:r>
              <a:rPr lang="en-US" sz="3000" dirty="0" smtClean="0"/>
              <a:t>Activate your emergency operations center (EOC)</a:t>
            </a:r>
          </a:p>
          <a:p>
            <a:pPr lvl="1">
              <a:defRPr/>
            </a:pPr>
            <a:r>
              <a:rPr lang="en-US" sz="3000" dirty="0" smtClean="0"/>
              <a:t>Disaster Declaration</a:t>
            </a:r>
          </a:p>
          <a:p>
            <a:pPr lvl="1">
              <a:defRPr/>
            </a:pPr>
            <a:r>
              <a:rPr lang="en-US" sz="3000" dirty="0" smtClean="0"/>
              <a:t>Letter to Governor</a:t>
            </a:r>
          </a:p>
          <a:p>
            <a:pPr lvl="1">
              <a:defRPr/>
            </a:pPr>
            <a:r>
              <a:rPr lang="en-US" sz="3000" dirty="0" smtClean="0"/>
              <a:t>Notification of DDC</a:t>
            </a:r>
          </a:p>
          <a:p>
            <a:pPr lvl="1">
              <a:defRPr/>
            </a:pPr>
            <a:r>
              <a:rPr lang="en-US" sz="3000" dirty="0" smtClean="0"/>
              <a:t>Prepare Disaster Summary Outline (DSO)</a:t>
            </a:r>
          </a:p>
          <a:p>
            <a:pPr lvl="2">
              <a:defRPr/>
            </a:pPr>
            <a:endParaRPr lang="en-US" sz="2000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485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CHECK LIST</a:t>
            </a:r>
          </a:p>
          <a:p>
            <a:pPr lvl="1">
              <a:defRPr/>
            </a:pPr>
            <a:r>
              <a:rPr lang="en-US" dirty="0" smtClean="0"/>
              <a:t>Departments meet to prepare DSO information</a:t>
            </a:r>
          </a:p>
          <a:p>
            <a:pPr lvl="1">
              <a:defRPr/>
            </a:pPr>
            <a:r>
              <a:rPr lang="en-US" dirty="0" smtClean="0"/>
              <a:t>Prepare DSO Form</a:t>
            </a:r>
          </a:p>
          <a:p>
            <a:pPr lvl="1">
              <a:defRPr/>
            </a:pPr>
            <a:r>
              <a:rPr lang="en-US" dirty="0" smtClean="0"/>
              <a:t>Send Disaster Declaration, Letter to Governor </a:t>
            </a:r>
            <a:br>
              <a:rPr lang="en-US" dirty="0" smtClean="0"/>
            </a:br>
            <a:r>
              <a:rPr lang="en-US" dirty="0" smtClean="0"/>
              <a:t>and completed DSO to Texas Department of Emergency Management</a:t>
            </a:r>
          </a:p>
          <a:p>
            <a:pPr lvl="2">
              <a:defRPr/>
            </a:pPr>
            <a:endParaRPr lang="en-US" sz="2000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9879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Management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3600" dirty="0" smtClean="0"/>
          </a:p>
          <a:p>
            <a:pPr marL="457200" lvl="1" indent="0" algn="ctr" eaLnBrk="1" hangingPunct="1">
              <a:buNone/>
              <a:defRPr/>
            </a:pPr>
            <a:r>
              <a:rPr lang="en-US" sz="7200" dirty="0" smtClean="0"/>
              <a:t>MUTUAL AID AGREEMENTS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907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299</Words>
  <Application>Microsoft Office PowerPoint</Application>
  <PresentationFormat>On-screen Show (4:3)</PresentationFormat>
  <Paragraphs>125</Paragraphs>
  <Slides>31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1_Office Theme</vt:lpstr>
      <vt:lpstr>2_Office Theme</vt:lpstr>
      <vt:lpstr>PowerPoint Presentation</vt:lpstr>
      <vt:lpstr> DISASTER MANAGEMENT  </vt:lpstr>
      <vt:lpstr>Disaster Management 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Disaster Management</vt:lpstr>
      <vt:lpstr> DISASTER MANAGEMENT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MANAGEMENT</dc:title>
  <dc:creator>Layla Walker</dc:creator>
  <cp:lastModifiedBy>Olson</cp:lastModifiedBy>
  <cp:revision>27</cp:revision>
  <dcterms:created xsi:type="dcterms:W3CDTF">2017-01-09T22:32:52Z</dcterms:created>
  <dcterms:modified xsi:type="dcterms:W3CDTF">2017-01-18T19:04:34Z</dcterms:modified>
</cp:coreProperties>
</file>